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4"/>
  </p:handoutMasterIdLst>
  <p:sldIdLst>
    <p:sldId id="386" r:id="rId3"/>
    <p:sldId id="387" r:id="rId4"/>
    <p:sldId id="388" r:id="rId5"/>
    <p:sldId id="270" r:id="rId6"/>
    <p:sldId id="264" r:id="rId7"/>
    <p:sldId id="263" r:id="rId8"/>
    <p:sldId id="271" r:id="rId9"/>
    <p:sldId id="274" r:id="rId10"/>
    <p:sldId id="289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322" r:id="rId19"/>
    <p:sldId id="323" r:id="rId20"/>
    <p:sldId id="324" r:id="rId21"/>
    <p:sldId id="325" r:id="rId2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4" d="100"/>
          <a:sy n="114" d="100"/>
        </p:scale>
        <p:origin x="18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340-01,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hyperlink" Target="http://www.geeksforgeeks.org/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image" Target="../media/image7.GIF"/><Relationship Id="rId1" Type="http://schemas.openxmlformats.org/officeDocument/2006/relationships/image" Target="../media/image9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6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799"/>
            <a:ext cx="4114800" cy="3575957"/>
          </a:xfrm>
        </p:spPr>
      </p:pic>
      <p:sp>
        <p:nvSpPr>
          <p:cNvPr id="3" name="Ink 2"/>
          <p:cNvSpPr/>
          <p:nvPr/>
        </p:nvSpPr>
        <p:spPr bwMode="auto">
          <a:xfrm>
            <a:off x="-374400" y="1422000"/>
            <a:ext cx="8152200" cy="310608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62"/>
    </mc:Choice>
    <mc:Fallback>
      <p:transition spd="slow" advTm="54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29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Strongly Connected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3" y="762001"/>
            <a:ext cx="8229600" cy="2438400"/>
          </a:xfrm>
        </p:spPr>
        <p:txBody>
          <a:bodyPr/>
          <a:lstStyle/>
          <a:p>
            <a:r>
              <a:rPr lang="en-US" dirty="0"/>
              <a:t>Recall that a Strongly Connected Component in a Directed Graph (SCC) is a (sub)set of the nodes such that every node in the subset is reachable from every other node.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00"/>
            <a:ext cx="6400800" cy="3532517"/>
          </a:xfrm>
          <a:prstGeom prst="rect">
            <a:avLst/>
          </a:prstGeom>
        </p:spPr>
      </p:pic>
      <p:sp>
        <p:nvSpPr>
          <p:cNvPr id="5" name="Ink 4"/>
          <p:cNvSpPr/>
          <p:nvPr/>
        </p:nvSpPr>
        <p:spPr bwMode="auto">
          <a:xfrm>
            <a:off x="2553480" y="3486600"/>
            <a:ext cx="1667520" cy="14515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6"/>
    </mc:Choice>
    <mc:Fallback>
      <p:transition spd="slow" advTm="55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129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Strongly Connected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023" y="762001"/>
            <a:ext cx="8229600" cy="2438400"/>
          </a:xfrm>
        </p:spPr>
        <p:txBody>
          <a:bodyPr/>
          <a:lstStyle/>
          <a:p>
            <a:r>
              <a:rPr lang="en-US" dirty="0"/>
              <a:t>Here are the SCCs in the previous graph.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" y="1524000"/>
            <a:ext cx="8102690" cy="4572000"/>
          </a:xfrm>
          <a:prstGeom prst="rect">
            <a:avLst/>
          </a:prstGeom>
        </p:spPr>
      </p:pic>
      <p:sp>
        <p:nvSpPr>
          <p:cNvPr id="4" name="Ink 3"/>
          <p:cNvSpPr/>
          <p:nvPr/>
        </p:nvSpPr>
        <p:spPr bwMode="auto">
          <a:xfrm>
            <a:off x="1120680" y="3510360"/>
            <a:ext cx="788040" cy="5554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6"/>
    </mc:Choice>
    <mc:Fallback>
      <p:transition spd="slow" advTm="41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271" y="-228600"/>
            <a:ext cx="8229600" cy="1143000"/>
          </a:xfrm>
        </p:spPr>
        <p:txBody>
          <a:bodyPr/>
          <a:lstStyle/>
          <a:p>
            <a:r>
              <a:rPr lang="en-US" dirty="0"/>
              <a:t>Finding the SCCs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r>
              <a:rPr lang="en-US" dirty="0"/>
              <a:t>A way to use DFS to find the SCCs in a directed graph is to use </a:t>
            </a:r>
            <a:r>
              <a:rPr lang="en-US" dirty="0" err="1"/>
              <a:t>Kosaraju’s</a:t>
            </a:r>
            <a:r>
              <a:rPr lang="en-US" dirty="0"/>
              <a:t> algorithm.</a:t>
            </a:r>
            <a:endParaRPr lang="en-US" dirty="0"/>
          </a:p>
          <a:p>
            <a:pPr lvl="1"/>
            <a:r>
              <a:rPr lang="en-US" dirty="0"/>
              <a:t>My notes follow </a:t>
            </a:r>
            <a:r>
              <a:rPr lang="en-US" dirty="0">
                <a:hlinkClick r:id="rId1"/>
              </a:rPr>
              <a:t>geeksforgeeks.org</a:t>
            </a:r>
            <a:endParaRPr lang="en-US" dirty="0"/>
          </a:p>
          <a:p>
            <a:pPr lvl="1"/>
            <a:r>
              <a:rPr lang="en-US" dirty="0"/>
              <a:t>Same idea as textbook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1"/>
    </mc:Choice>
    <mc:Fallback>
      <p:transition spd="slow" advTm="29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59"/>
            <a:ext cx="8229600" cy="1030941"/>
          </a:xfrm>
        </p:spPr>
        <p:txBody>
          <a:bodyPr/>
          <a:lstStyle/>
          <a:p>
            <a:r>
              <a:rPr lang="en-US" dirty="0" err="1"/>
              <a:t>Kosaraju’s</a:t>
            </a:r>
            <a:r>
              <a:rPr lang="en-US" dirty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DFS on the original graph G=(V,E).  When you finish a node, push it onto a stack.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After DFS is finished, create graph G’=(V,E’) by reversing the sense of each edge.</a:t>
            </a:r>
            <a:endParaRPr lang="en-US" dirty="0"/>
          </a:p>
          <a:p>
            <a:pPr marL="914400" lvl="1" indent="-514350"/>
            <a:r>
              <a:rPr lang="en-US" dirty="0"/>
              <a:t>If (</a:t>
            </a:r>
            <a:r>
              <a:rPr lang="en-US" dirty="0" err="1"/>
              <a:t>u,v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E, then (</a:t>
            </a:r>
            <a:r>
              <a:rPr lang="en-US" dirty="0" err="1">
                <a:sym typeface="Symbol" panose="05050102010706020507" pitchFamily="18" charset="2"/>
              </a:rPr>
              <a:t>v,u</a:t>
            </a:r>
            <a:r>
              <a:rPr lang="en-US" dirty="0">
                <a:sym typeface="Symbol" panose="05050102010706020507" pitchFamily="18" charset="2"/>
              </a:rPr>
              <a:t>) E’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DFS on graph G’, starting with the last node to finish (on top of the stack).  </a:t>
            </a:r>
            <a:endParaRPr lang="en-US" dirty="0"/>
          </a:p>
          <a:p>
            <a:pPr marL="914400" lvl="1" indent="-514350"/>
            <a:r>
              <a:rPr lang="en-US" dirty="0"/>
              <a:t>Every node reachable from a given node is in an SCC with that node.</a:t>
            </a:r>
            <a:endParaRPr lang="en-US" dirty="0"/>
          </a:p>
          <a:p>
            <a:pPr marL="1314450" lvl="2" indent="-514350"/>
            <a:r>
              <a:rPr lang="en-US" dirty="0"/>
              <a:t>Remove nodes from the stack when reached.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5143320" y="1948320"/>
            <a:ext cx="2295000" cy="15656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72"/>
    </mc:Choice>
    <mc:Fallback>
      <p:transition spd="slow" advTm="104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371599"/>
          </a:xfrm>
        </p:spPr>
        <p:txBody>
          <a:bodyPr/>
          <a:lstStyle/>
          <a:p>
            <a:r>
              <a:rPr lang="en-US" dirty="0"/>
              <a:t>Start with node A (doesn’t matter where you start, though)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14574"/>
            <a:ext cx="7266030" cy="401002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4"/>
    </mc:Choice>
    <mc:Fallback>
      <p:transition spd="slow" advTm="1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First DFS Pass w/Stack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44" y="1213424"/>
            <a:ext cx="7647355" cy="3754658"/>
          </a:xfrm>
        </p:spPr>
      </p:pic>
      <p:sp>
        <p:nvSpPr>
          <p:cNvPr id="3" name="Ink 2"/>
          <p:cNvSpPr/>
          <p:nvPr/>
        </p:nvSpPr>
        <p:spPr bwMode="auto">
          <a:xfrm>
            <a:off x="662400" y="1548720"/>
            <a:ext cx="7196040" cy="32925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110"/>
    </mc:Choice>
    <mc:Fallback>
      <p:transition spd="slow" advTm="9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92162"/>
          </a:xfrm>
        </p:spPr>
        <p:txBody>
          <a:bodyPr/>
          <a:lstStyle/>
          <a:p>
            <a:r>
              <a:rPr lang="en-US" dirty="0"/>
              <a:t>Second DFS Pass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91" y="685800"/>
            <a:ext cx="6208380" cy="2717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582507"/>
            <a:ext cx="5804967" cy="3275493"/>
          </a:xfrm>
          <a:prstGeom prst="rect">
            <a:avLst/>
          </a:prstGeom>
        </p:spPr>
      </p:pic>
      <p:sp>
        <p:nvSpPr>
          <p:cNvPr id="7" name="Ink 6"/>
          <p:cNvSpPr/>
          <p:nvPr/>
        </p:nvSpPr>
        <p:spPr bwMode="auto">
          <a:xfrm>
            <a:off x="720000" y="685800"/>
            <a:ext cx="7904880" cy="2851200"/>
          </a:xfrm>
          <a:prstGeom prst="rect">
            <a:avLst/>
          </a:prstGeom>
        </p:spPr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43"/>
    </mc:Choice>
    <mc:Fallback>
      <p:transition spd="slow" advTm="130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64"/>
            <a:ext cx="8229600" cy="5219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Search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11" y="457201"/>
            <a:ext cx="9039478" cy="838199"/>
          </a:xfrm>
        </p:spPr>
        <p:txBody>
          <a:bodyPr>
            <a:noAutofit/>
          </a:bodyPr>
          <a:lstStyle/>
          <a:p>
            <a:r>
              <a:rPr lang="en-US" sz="2400" dirty="0"/>
              <a:t>Say we want the shortest path to somewhere.  Maybe you want to drive to Chicago.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65" y="1295400"/>
            <a:ext cx="7804035" cy="57646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64"/>
            <a:ext cx="8229600" cy="521936"/>
          </a:xfrm>
        </p:spPr>
        <p:txBody>
          <a:bodyPr>
            <a:normAutofit fontScale="90000"/>
          </a:bodyPr>
          <a:lstStyle/>
          <a:p>
            <a:r>
              <a:rPr lang="en-US" dirty="0"/>
              <a:t>Heuristic Search  - LCFS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11" y="457201"/>
            <a:ext cx="9039478" cy="838199"/>
          </a:xfrm>
        </p:spPr>
        <p:txBody>
          <a:bodyPr>
            <a:noAutofit/>
          </a:bodyPr>
          <a:lstStyle/>
          <a:p>
            <a:r>
              <a:rPr lang="en-US" sz="2400" dirty="0"/>
              <a:t>LCFS will find the shortest path in time O(V </a:t>
            </a:r>
            <a:r>
              <a:rPr lang="en-US" sz="2400" dirty="0" err="1"/>
              <a:t>lg</a:t>
            </a:r>
            <a:r>
              <a:rPr lang="en-US" sz="2400" dirty="0"/>
              <a:t> E).  But it will find the shortest path to all closer points first.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7543800" cy="556994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 Search (Idea)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Don’t ignore the goal when selecting paths.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Often there is extra knowledge that can be used to guide the search :  heuristics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h(n) is an estimate of the cost of the shortest path from node n to a goal node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h(n) needs to be efficient to compute.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h can be extended to paths:  h(n</a:t>
            </a:r>
            <a:r>
              <a:rPr lang="en-US" spc="-50" baseline="-25000" dirty="0">
                <a:cs typeface="Tahoma" panose="020B0604030504040204"/>
              </a:rPr>
              <a:t>0</a:t>
            </a:r>
            <a:r>
              <a:rPr lang="en-US" spc="-50" dirty="0">
                <a:cs typeface="Tahoma" panose="020B0604030504040204"/>
              </a:rPr>
              <a:t>,…,</a:t>
            </a:r>
            <a:r>
              <a:rPr lang="en-US" spc="-50" dirty="0" err="1">
                <a:cs typeface="Tahoma" panose="020B0604030504040204"/>
              </a:rPr>
              <a:t>n</a:t>
            </a:r>
            <a:r>
              <a:rPr lang="en-US" spc="-50" baseline="-25000" dirty="0" err="1">
                <a:cs typeface="Tahoma" panose="020B0604030504040204"/>
              </a:rPr>
              <a:t>k</a:t>
            </a:r>
            <a:r>
              <a:rPr lang="en-US" spc="-50" dirty="0">
                <a:cs typeface="Tahoma" panose="020B0604030504040204"/>
              </a:rPr>
              <a:t>) = h(</a:t>
            </a:r>
            <a:r>
              <a:rPr lang="en-US" spc="-50" dirty="0" err="1">
                <a:cs typeface="Tahoma" panose="020B0604030504040204"/>
              </a:rPr>
              <a:t>n</a:t>
            </a:r>
            <a:r>
              <a:rPr lang="en-US" spc="-50" baseline="-25000" dirty="0" err="1">
                <a:cs typeface="Tahoma" panose="020B0604030504040204"/>
              </a:rPr>
              <a:t>k</a:t>
            </a:r>
            <a:r>
              <a:rPr lang="en-US" spc="-50" dirty="0">
                <a:cs typeface="Tahoma" panose="020B0604030504040204"/>
              </a:rPr>
              <a:t>)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h(n) is an underestimate if there is no path from n to a goal with cost less than h(n).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An admissible heuristic is a nonnegative heuristic function that is an underestimate of the actual cost of a path to a goal.</a:t>
            </a:r>
            <a:endParaRPr lang="en-US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7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799"/>
            <a:ext cx="4114800" cy="3575957"/>
          </a:xfrm>
        </p:spPr>
      </p:pic>
      <p:sp>
        <p:nvSpPr>
          <p:cNvPr id="3" name="Ink 2"/>
          <p:cNvSpPr/>
          <p:nvPr/>
        </p:nvSpPr>
        <p:spPr bwMode="auto">
          <a:xfrm>
            <a:off x="1002240" y="2726640"/>
            <a:ext cx="162360" cy="78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8"/>
    </mc:Choice>
    <mc:Fallback>
      <p:transition spd="slow" advTm="2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Heuristic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If the nodes are points on a Euclidean plane and the cost is the distance, h(n) can be the straight-line distance from n to the closest goal.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If the nodes are locations and cost is time, we can use the distance to a goal divided by the maximum speed.</a:t>
            </a:r>
            <a:endParaRPr lang="en-US" spc="-50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r>
              <a:rPr lang="en-US" spc="-50" dirty="0">
                <a:cs typeface="Tahoma" panose="020B0604030504040204"/>
              </a:rPr>
              <a:t>A heuristic function can be found by solving a simpler (less constrained) version of the problem.</a:t>
            </a:r>
            <a:endParaRPr lang="en-US" dirty="0">
              <a:cs typeface="Tahoma" panose="020B0604030504040204"/>
            </a:endParaRPr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Example – Step 8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32019" y="1447800"/>
          <a:ext cx="3108960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4480"/>
                <a:gridCol w="388620"/>
                <a:gridCol w="388620"/>
                <a:gridCol w="388620"/>
                <a:gridCol w="388620"/>
              </a:tblGrid>
              <a:tr h="37362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Vertex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B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Discovery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7038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Finishing Time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732018" y="2895600"/>
          <a:ext cx="3108961" cy="640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0629"/>
                <a:gridCol w="374722"/>
                <a:gridCol w="374722"/>
                <a:gridCol w="374722"/>
                <a:gridCol w="374722"/>
                <a:gridCol w="374722"/>
                <a:gridCol w="374722"/>
              </a:tblGrid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dirty="0">
                          <a:effectLst/>
                        </a:rPr>
                        <a:t>Edge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BA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BD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DC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 anchor="ctr"/>
                </a:tc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>
                          <a:effectLst/>
                        </a:rPr>
                        <a:t>Type (BCFT)</a:t>
                      </a:r>
                      <a:endParaRPr lang="en-US" sz="16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16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27305" marR="27305" marT="0" marB="0"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799"/>
            <a:ext cx="4114800" cy="3575957"/>
          </a:xfrm>
        </p:spPr>
      </p:pic>
      <p:sp>
        <p:nvSpPr>
          <p:cNvPr id="3" name="Ink 2"/>
          <p:cNvSpPr/>
          <p:nvPr/>
        </p:nvSpPr>
        <p:spPr bwMode="auto">
          <a:xfrm>
            <a:off x="4706280" y="1964880"/>
            <a:ext cx="1140840" cy="104292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54"/>
    </mc:Choice>
    <mc:Fallback>
      <p:transition spd="slow" advTm="65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dirty="0"/>
              <a:t>Numberings (Times) &amp; Edge Types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Edge (</a:t>
            </a:r>
            <a:r>
              <a:rPr lang="en-US" dirty="0" err="1"/>
              <a:t>u,v</a:t>
            </a:r>
            <a:r>
              <a:rPr lang="en-US" dirty="0"/>
              <a:t>)</a:t>
            </a:r>
            <a:endParaRPr lang="en-US" dirty="0"/>
          </a:p>
          <a:p>
            <a:pPr lvl="1"/>
            <a:r>
              <a:rPr lang="en-US" dirty="0"/>
              <a:t>Vertex u has discovery time </a:t>
            </a:r>
            <a:r>
              <a:rPr lang="en-US" dirty="0" err="1"/>
              <a:t>u.d</a:t>
            </a:r>
            <a:r>
              <a:rPr lang="en-US" dirty="0"/>
              <a:t> and finishing time </a:t>
            </a:r>
            <a:r>
              <a:rPr lang="en-US" dirty="0" err="1"/>
              <a:t>u.f</a:t>
            </a:r>
            <a:endParaRPr lang="en-US" dirty="0"/>
          </a:p>
          <a:p>
            <a:pPr lvl="1"/>
            <a:r>
              <a:rPr lang="en-US" dirty="0"/>
              <a:t>Vertex v has discovery time </a:t>
            </a:r>
            <a:r>
              <a:rPr lang="en-US" dirty="0" err="1"/>
              <a:t>v.d</a:t>
            </a:r>
            <a:r>
              <a:rPr lang="en-US" dirty="0"/>
              <a:t> and finishing time </a:t>
            </a:r>
            <a:r>
              <a:rPr lang="en-US" dirty="0" err="1"/>
              <a:t>v.f</a:t>
            </a:r>
            <a:endParaRPr lang="en-US" dirty="0"/>
          </a:p>
          <a:p>
            <a:r>
              <a:rPr lang="en-US" dirty="0" err="1"/>
              <a:t>u.d</a:t>
            </a:r>
            <a:r>
              <a:rPr lang="en-US" dirty="0"/>
              <a:t> &lt; </a:t>
            </a:r>
            <a:r>
              <a:rPr lang="en-US" dirty="0" err="1"/>
              <a:t>v.d</a:t>
            </a:r>
            <a:r>
              <a:rPr lang="en-US" dirty="0"/>
              <a:t> and </a:t>
            </a:r>
            <a:r>
              <a:rPr lang="en-US" dirty="0" err="1"/>
              <a:t>u.f</a:t>
            </a:r>
            <a:r>
              <a:rPr lang="en-US" dirty="0"/>
              <a:t> &gt; </a:t>
            </a:r>
            <a:r>
              <a:rPr lang="en-US" dirty="0" err="1"/>
              <a:t>v.f</a:t>
            </a:r>
            <a:r>
              <a:rPr lang="en-US" dirty="0"/>
              <a:t>  </a:t>
            </a:r>
            <a:r>
              <a:rPr lang="en-US" dirty="0">
                <a:sym typeface="Symbol" panose="05050102010706020507"/>
              </a:rPr>
              <a:t> Tree or forward edge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If v is WHITE/BLUE when 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 is explored, tree edge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Else forward edge</a:t>
            </a:r>
            <a:endParaRPr lang="en-US" dirty="0">
              <a:sym typeface="Symbol" panose="05050102010706020507"/>
            </a:endParaRPr>
          </a:p>
          <a:p>
            <a:r>
              <a:rPr lang="en-US" dirty="0" err="1"/>
              <a:t>u.d</a:t>
            </a:r>
            <a:r>
              <a:rPr lang="en-US" dirty="0"/>
              <a:t> &gt; </a:t>
            </a:r>
            <a:r>
              <a:rPr lang="en-US" dirty="0" err="1"/>
              <a:t>v.d</a:t>
            </a:r>
            <a:r>
              <a:rPr lang="en-US" dirty="0"/>
              <a:t> and </a:t>
            </a:r>
            <a:r>
              <a:rPr lang="en-US" dirty="0" err="1"/>
              <a:t>u.f</a:t>
            </a:r>
            <a:r>
              <a:rPr lang="en-US" dirty="0"/>
              <a:t> &lt; </a:t>
            </a:r>
            <a:r>
              <a:rPr lang="en-US" dirty="0" err="1"/>
              <a:t>v.f</a:t>
            </a:r>
            <a:r>
              <a:rPr lang="en-US" dirty="0"/>
              <a:t> </a:t>
            </a:r>
            <a:r>
              <a:rPr lang="en-US" dirty="0">
                <a:sym typeface="Symbol" panose="05050102010706020507"/>
              </a:rPr>
              <a:t> Back edge</a:t>
            </a:r>
            <a:endParaRPr lang="en-US" dirty="0">
              <a:sym typeface="Symbol" panose="05050102010706020507"/>
            </a:endParaRPr>
          </a:p>
          <a:p>
            <a:r>
              <a:rPr lang="en-US" dirty="0" err="1">
                <a:sym typeface="Symbol" panose="05050102010706020507"/>
              </a:rPr>
              <a:t>V.d</a:t>
            </a:r>
            <a:r>
              <a:rPr lang="en-US" dirty="0">
                <a:sym typeface="Symbol" panose="05050102010706020507"/>
              </a:rPr>
              <a:t> &lt; </a:t>
            </a:r>
            <a:r>
              <a:rPr lang="en-US" dirty="0" err="1">
                <a:sym typeface="Symbol" panose="05050102010706020507"/>
              </a:rPr>
              <a:t>v.f</a:t>
            </a:r>
            <a:r>
              <a:rPr lang="en-US" dirty="0">
                <a:sym typeface="Symbol" panose="05050102010706020507"/>
              </a:rPr>
              <a:t> &lt; </a:t>
            </a:r>
            <a:r>
              <a:rPr lang="en-US" dirty="0" err="1">
                <a:sym typeface="Symbol" panose="05050102010706020507"/>
              </a:rPr>
              <a:t>u.d</a:t>
            </a:r>
            <a:r>
              <a:rPr lang="en-US" dirty="0">
                <a:sym typeface="Symbol" panose="05050102010706020507"/>
              </a:rPr>
              <a:t> &lt; </a:t>
            </a:r>
            <a:r>
              <a:rPr lang="en-US" dirty="0" err="1">
                <a:sym typeface="Symbol" panose="05050102010706020507"/>
              </a:rPr>
              <a:t>u.f</a:t>
            </a:r>
            <a:r>
              <a:rPr lang="en-US" dirty="0">
                <a:sym typeface="Symbol" panose="05050102010706020507"/>
              </a:rPr>
              <a:t>   Cross edge</a:t>
            </a:r>
            <a:endParaRPr lang="en-US" dirty="0">
              <a:sym typeface="Symbol" panose="05050102010706020507"/>
            </a:endParaRPr>
          </a:p>
          <a:p>
            <a:endParaRPr lang="en-US" dirty="0">
              <a:sym typeface="Symbol" panose="05050102010706020507"/>
            </a:endParaRPr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853560" y="2168280"/>
            <a:ext cx="6947280" cy="28656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65"/>
    </mc:Choice>
    <mc:Fallback>
      <p:transition spd="slow" advTm="14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Digraphs:  Node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 A node with no incoming edges</a:t>
            </a:r>
            <a:endParaRPr lang="en-US" dirty="0"/>
          </a:p>
          <a:p>
            <a:pPr lvl="1"/>
            <a:r>
              <a:rPr lang="en-US" dirty="0" err="1"/>
              <a:t>Indegree</a:t>
            </a:r>
            <a:r>
              <a:rPr lang="en-US" dirty="0"/>
              <a:t> = 0</a:t>
            </a:r>
            <a:endParaRPr lang="en-US" dirty="0"/>
          </a:p>
          <a:p>
            <a:r>
              <a:rPr lang="en-US" dirty="0"/>
              <a:t>Sink:  A node with no outgoing edges</a:t>
            </a:r>
            <a:endParaRPr lang="en-US" dirty="0"/>
          </a:p>
          <a:p>
            <a:pPr lvl="1"/>
            <a:r>
              <a:rPr lang="en-US" dirty="0" err="1"/>
              <a:t>Outdegree</a:t>
            </a:r>
            <a:r>
              <a:rPr lang="en-US" dirty="0"/>
              <a:t> = 0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35"/>
    </mc:Choice>
    <mc:Fallback>
      <p:transition spd="slow" advTm="3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Directed Acyclic Graph (DAG)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Digraph has a cycle </a:t>
            </a:r>
            <a:r>
              <a:rPr lang="en-US" dirty="0" err="1"/>
              <a:t>iff</a:t>
            </a:r>
            <a:r>
              <a:rPr lang="en-US" dirty="0"/>
              <a:t> it has a back edge</a:t>
            </a:r>
            <a:endParaRPr lang="en-US" dirty="0"/>
          </a:p>
          <a:p>
            <a:r>
              <a:rPr lang="en-US" dirty="0"/>
              <a:t>Digraphs with no cycles are useful for many things, including ordering of activities</a:t>
            </a:r>
            <a:endParaRPr lang="en-US" dirty="0"/>
          </a:p>
          <a:p>
            <a:pPr lvl="1"/>
            <a:r>
              <a:rPr lang="en-US" dirty="0"/>
              <a:t>Topological sort</a:t>
            </a:r>
            <a:endParaRPr lang="en-US" dirty="0"/>
          </a:p>
          <a:p>
            <a:r>
              <a:rPr lang="en-US" dirty="0"/>
              <a:t>Every DAG has at least one source and one sink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08"/>
    </mc:Choice>
    <mc:Fallback>
      <p:transition spd="slow" advTm="70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Topological Sort of a DAG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topological sort is a linear ordering of all the vertices such that if G contains an edge (</a:t>
            </a:r>
            <a:r>
              <a:rPr lang="en-US" dirty="0" err="1"/>
              <a:t>u,v</a:t>
            </a:r>
            <a:r>
              <a:rPr lang="en-US" dirty="0"/>
              <a:t>) then u appears before v in the ordering.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DPV, Fig. 3.8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749"/>
            <a:ext cx="6096000" cy="30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nk 3"/>
          <p:cNvSpPr/>
          <p:nvPr/>
        </p:nvSpPr>
        <p:spPr bwMode="auto">
          <a:xfrm>
            <a:off x="368640" y="2720160"/>
            <a:ext cx="6108480" cy="13341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44"/>
    </mc:Choice>
    <mc:Fallback>
      <p:transition spd="slow" advTm="61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Topological Sort of a DAG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valid topological sort is always found by doing a DFS, then processing the nodes in order from highest to lowest </a:t>
            </a:r>
            <a:r>
              <a:rPr lang="en-US"/>
              <a:t>finishing number.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600" dirty="0"/>
              <a:t>DPV, Fig. 3.8</a:t>
            </a:r>
            <a:endParaRPr 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749"/>
            <a:ext cx="6096000" cy="304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nk 3"/>
          <p:cNvSpPr/>
          <p:nvPr/>
        </p:nvSpPr>
        <p:spPr bwMode="auto">
          <a:xfrm>
            <a:off x="1272960" y="2014200"/>
            <a:ext cx="5522760" cy="41655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11"/>
    </mc:Choice>
    <mc:Fallback>
      <p:transition spd="slow" advTm="208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Uses of Topological 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 scheduling</a:t>
            </a:r>
            <a:endParaRPr lang="en-US" dirty="0"/>
          </a:p>
          <a:p>
            <a:pPr lvl="1"/>
            <a:r>
              <a:rPr lang="en-US" dirty="0"/>
              <a:t>Critical path analysis</a:t>
            </a:r>
            <a:endParaRPr lang="en-US" dirty="0"/>
          </a:p>
          <a:p>
            <a:r>
              <a:rPr lang="en-US" dirty="0"/>
              <a:t>Build dependencies in large systems</a:t>
            </a:r>
            <a:endParaRPr lang="en-US" dirty="0"/>
          </a:p>
          <a:p>
            <a:r>
              <a:rPr lang="en-US" dirty="0"/>
              <a:t>Spreadsheet recalculations after changing a value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727200" y="1837080"/>
            <a:ext cx="5705640" cy="134532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427"/>
    </mc:Choice>
    <mc:Fallback>
      <p:transition spd="slow" advTm="108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3573</Words>
  <Application>WPS Presentation</Application>
  <PresentationFormat>On-screen Show (4:3)</PresentationFormat>
  <Paragraphs>275</Paragraphs>
  <Slides>20</Slides>
  <Notes>58</Notes>
  <HiddenSlides>0</HiddenSlides>
  <MMClips>76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Arial</vt:lpstr>
      <vt:lpstr>SimSun</vt:lpstr>
      <vt:lpstr>Wingdings</vt:lpstr>
      <vt:lpstr>Courier New</vt:lpstr>
      <vt:lpstr>Symbol</vt:lpstr>
      <vt:lpstr>Cambria</vt:lpstr>
      <vt:lpstr>Tahoma</vt:lpstr>
      <vt:lpstr>Arial</vt:lpstr>
      <vt:lpstr>Symbol</vt:lpstr>
      <vt:lpstr>Calibri</vt:lpstr>
      <vt:lpstr>Microsoft YaHei</vt:lpstr>
      <vt:lpstr>Arial Unicode MS</vt:lpstr>
      <vt:lpstr>Times New Roman</vt:lpstr>
      <vt:lpstr>Office Theme</vt:lpstr>
      <vt:lpstr>DFS Example – Step 6</vt:lpstr>
      <vt:lpstr>DFS Example – Step 7</vt:lpstr>
      <vt:lpstr>DFS Example – Step 8</vt:lpstr>
      <vt:lpstr>Numberings (Times) &amp; Edge Types</vt:lpstr>
      <vt:lpstr>Digraphs:  Node types</vt:lpstr>
      <vt:lpstr>Directed Acyclic Graph (DAG)</vt:lpstr>
      <vt:lpstr>Topological Sort of a DAG</vt:lpstr>
      <vt:lpstr>Topological Sort of a DAG</vt:lpstr>
      <vt:lpstr>Some Uses of Topological Sort</vt:lpstr>
      <vt:lpstr>Strongly Connected Components</vt:lpstr>
      <vt:lpstr>Strongly Connected Components</vt:lpstr>
      <vt:lpstr>Finding the SCCs</vt:lpstr>
      <vt:lpstr>Kosaraju’s Algorithm</vt:lpstr>
      <vt:lpstr>Example</vt:lpstr>
      <vt:lpstr>First DFS Pass w/Stack</vt:lpstr>
      <vt:lpstr>Second DFS Pass</vt:lpstr>
      <vt:lpstr>Heuristic Search 1</vt:lpstr>
      <vt:lpstr>Heuristic Search  - LCFS</vt:lpstr>
      <vt:lpstr>Heuristic Search (Idea)</vt:lpstr>
      <vt:lpstr>Example Heuristic Functions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168</cp:revision>
  <cp:lastPrinted>2018-02-08T15:22:00Z</cp:lastPrinted>
  <dcterms:created xsi:type="dcterms:W3CDTF">2015-02-02T20:26:00Z</dcterms:created>
  <dcterms:modified xsi:type="dcterms:W3CDTF">2021-05-07T03:23:44Z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